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57" r:id="rId5"/>
    <p:sldId id="258" r:id="rId6"/>
    <p:sldId id="261" r:id="rId7"/>
    <p:sldId id="264" r:id="rId8"/>
    <p:sldId id="259" r:id="rId9"/>
    <p:sldId id="265" r:id="rId10"/>
    <p:sldId id="260" r:id="rId11"/>
    <p:sldId id="267" r:id="rId12"/>
    <p:sldId id="268" r:id="rId13"/>
    <p:sldId id="26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5" autoAdjust="0"/>
    <p:restoredTop sz="94683" autoAdjust="0"/>
  </p:normalViewPr>
  <p:slideViewPr>
    <p:cSldViewPr>
      <p:cViewPr varScale="1">
        <p:scale>
          <a:sx n="109" d="100"/>
          <a:sy n="109" d="100"/>
        </p:scale>
        <p:origin x="1680"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45210F1-26AD-45A6-8B78-7E7F8DE4A718}" type="datetimeFigureOut">
              <a:rPr lang="en-GB" smtClean="0"/>
              <a:t>19/03/2016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121266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210F1-26AD-45A6-8B78-7E7F8DE4A718}" type="datetimeFigureOut">
              <a:rPr lang="en-GB" smtClean="0"/>
              <a:t>19/03/2016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144800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210F1-26AD-45A6-8B78-7E7F8DE4A718}" type="datetimeFigureOut">
              <a:rPr lang="en-GB" smtClean="0"/>
              <a:t>19/03/2016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1782053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210F1-26AD-45A6-8B78-7E7F8DE4A718}" type="datetimeFigureOut">
              <a:rPr lang="en-GB" smtClean="0"/>
              <a:t>19/03/2016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1654870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5210F1-26AD-45A6-8B78-7E7F8DE4A718}" type="datetimeFigureOut">
              <a:rPr lang="en-GB" smtClean="0"/>
              <a:t>19/03/2016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2017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45210F1-26AD-45A6-8B78-7E7F8DE4A718}" type="datetimeFigureOut">
              <a:rPr lang="en-GB" smtClean="0"/>
              <a:t>19/03/2016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2389333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45210F1-26AD-45A6-8B78-7E7F8DE4A718}" type="datetimeFigureOut">
              <a:rPr lang="en-GB" smtClean="0"/>
              <a:t>19/03/2016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4091076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45210F1-26AD-45A6-8B78-7E7F8DE4A718}" type="datetimeFigureOut">
              <a:rPr lang="en-GB" smtClean="0"/>
              <a:t>19/03/2016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382493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210F1-26AD-45A6-8B78-7E7F8DE4A718}" type="datetimeFigureOut">
              <a:rPr lang="en-GB" smtClean="0"/>
              <a:t>19/03/2016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3171918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210F1-26AD-45A6-8B78-7E7F8DE4A718}" type="datetimeFigureOut">
              <a:rPr lang="en-GB" smtClean="0"/>
              <a:t>19/03/2016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4150838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210F1-26AD-45A6-8B78-7E7F8DE4A718}" type="datetimeFigureOut">
              <a:rPr lang="en-GB" smtClean="0"/>
              <a:t>19/03/2016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42527A-CBF9-4DB3-A430-E02B5B7E7B1F}" type="slidenum">
              <a:rPr lang="en-GB" smtClean="0"/>
              <a:t>‹#›</a:t>
            </a:fld>
            <a:endParaRPr lang="en-GB"/>
          </a:p>
        </p:txBody>
      </p:sp>
    </p:spTree>
    <p:extLst>
      <p:ext uri="{BB962C8B-B14F-4D97-AF65-F5344CB8AC3E}">
        <p14:creationId xmlns:p14="http://schemas.microsoft.com/office/powerpoint/2010/main" val="2018468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5210F1-26AD-45A6-8B78-7E7F8DE4A718}" type="datetimeFigureOut">
              <a:rPr lang="en-GB" smtClean="0"/>
              <a:t>19/03/2016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2527A-CBF9-4DB3-A430-E02B5B7E7B1F}" type="slidenum">
              <a:rPr lang="en-GB" smtClean="0"/>
              <a:t>‹#›</a:t>
            </a:fld>
            <a:endParaRPr lang="en-GB"/>
          </a:p>
        </p:txBody>
      </p:sp>
    </p:spTree>
    <p:extLst>
      <p:ext uri="{BB962C8B-B14F-4D97-AF65-F5344CB8AC3E}">
        <p14:creationId xmlns:p14="http://schemas.microsoft.com/office/powerpoint/2010/main" val="4004540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crimen_y_castigo_final_10fps.mp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kevin%20mccourt\Desktop\for%20medialab%20prado%20interactivos\charlas%20final\Charla%2012-11\Bowerbird.avi" TargetMode="External"/><Relationship Id="rId1" Type="http://schemas.microsoft.com/office/2007/relationships/media" Target="file:///C:\Users\kevin%20mccourt\Desktop\for%20medialab%20prado%20interactivos\charlas%20final\Charla%2012-11\Bowerbird.avi"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764704"/>
            <a:ext cx="7772400" cy="1872208"/>
          </a:xfrm>
        </p:spPr>
        <p:txBody>
          <a:bodyPr/>
          <a:lstStyle/>
          <a:p>
            <a:pPr algn="l"/>
            <a:r>
              <a:rPr lang="es-ES" dirty="0" err="1" smtClean="0"/>
              <a:t>Creation</a:t>
            </a:r>
            <a:r>
              <a:rPr lang="es-ES" dirty="0" smtClean="0"/>
              <a:t>, </a:t>
            </a:r>
            <a:r>
              <a:rPr lang="es-ES" dirty="0" err="1" smtClean="0"/>
              <a:t>Creativity</a:t>
            </a:r>
            <a:r>
              <a:rPr lang="es-ES" dirty="0" smtClean="0"/>
              <a:t> </a:t>
            </a:r>
            <a:r>
              <a:rPr lang="es-ES" dirty="0"/>
              <a:t>and </a:t>
            </a:r>
            <a:r>
              <a:rPr lang="es-ES" dirty="0" err="1" smtClean="0"/>
              <a:t>Working</a:t>
            </a:r>
            <a:r>
              <a:rPr lang="es-ES" dirty="0" smtClean="0"/>
              <a:t> </a:t>
            </a:r>
            <a:r>
              <a:rPr lang="es-ES" dirty="0" err="1" smtClean="0"/>
              <a:t>Collectively</a:t>
            </a:r>
            <a:endParaRPr lang="en-GB" dirty="0"/>
          </a:p>
        </p:txBody>
      </p:sp>
      <p:sp>
        <p:nvSpPr>
          <p:cNvPr id="3" name="Subtitle 2"/>
          <p:cNvSpPr>
            <a:spLocks noGrp="1"/>
          </p:cNvSpPr>
          <p:nvPr>
            <p:ph type="subTitle" idx="1"/>
          </p:nvPr>
        </p:nvSpPr>
        <p:spPr>
          <a:xfrm>
            <a:off x="1547664" y="3573016"/>
            <a:ext cx="6400800" cy="1752600"/>
          </a:xfrm>
        </p:spPr>
        <p:txBody>
          <a:bodyPr/>
          <a:lstStyle/>
          <a:p>
            <a:pPr algn="l"/>
            <a:endParaRPr lang="en-GB" dirty="0"/>
          </a:p>
        </p:txBody>
      </p:sp>
    </p:spTree>
    <p:extLst>
      <p:ext uri="{BB962C8B-B14F-4D97-AF65-F5344CB8AC3E}">
        <p14:creationId xmlns:p14="http://schemas.microsoft.com/office/powerpoint/2010/main" val="3939005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Riverrun2</a:t>
            </a:r>
            <a:endParaRPr lang="en-GB" dirty="0"/>
          </a:p>
        </p:txBody>
      </p:sp>
      <p:sp>
        <p:nvSpPr>
          <p:cNvPr id="3" name="Content Placeholder 2"/>
          <p:cNvSpPr>
            <a:spLocks noGrp="1"/>
          </p:cNvSpPr>
          <p:nvPr>
            <p:ph idx="1"/>
          </p:nvPr>
        </p:nvSpPr>
        <p:spPr/>
        <p:txBody>
          <a:bodyPr/>
          <a:lstStyle/>
          <a:p>
            <a:pPr marL="0" indent="0">
              <a:buNone/>
            </a:pPr>
            <a:endParaRPr lang="es-ES" dirty="0" smtClean="0">
              <a:hlinkClick r:id="rId2" action="ppaction://hlinkfile"/>
            </a:endParaRPr>
          </a:p>
          <a:p>
            <a:pPr marL="0" indent="0">
              <a:buNone/>
            </a:pPr>
            <a:endParaRPr lang="es-ES" dirty="0">
              <a:hlinkClick r:id="rId2" action="ppaction://hlinkfile"/>
            </a:endParaRPr>
          </a:p>
          <a:p>
            <a:pPr marL="0" indent="0" algn="ctr">
              <a:buNone/>
            </a:pPr>
            <a:r>
              <a:rPr lang="es-ES" dirty="0" smtClean="0">
                <a:hlinkClick r:id="rId2" action="ppaction://hlinkfile"/>
              </a:rPr>
              <a:t>Crimen y Castigo</a:t>
            </a:r>
            <a:endParaRPr lang="en-GB" dirty="0"/>
          </a:p>
        </p:txBody>
      </p:sp>
    </p:spTree>
    <p:extLst>
      <p:ext uri="{BB962C8B-B14F-4D97-AF65-F5344CB8AC3E}">
        <p14:creationId xmlns:p14="http://schemas.microsoft.com/office/powerpoint/2010/main" val="2763789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196752"/>
            <a:ext cx="7772400" cy="2160240"/>
          </a:xfrm>
        </p:spPr>
        <p:txBody>
          <a:bodyPr>
            <a:normAutofit/>
          </a:bodyPr>
          <a:lstStyle/>
          <a:p>
            <a:pPr algn="l"/>
            <a:r>
              <a:rPr lang="en-GB" b="1" dirty="0"/>
              <a:t>Learning is both a solitary and social </a:t>
            </a:r>
            <a:r>
              <a:rPr lang="en-GB" b="1" dirty="0" smtClean="0"/>
              <a:t>affair</a:t>
            </a:r>
            <a:br>
              <a:rPr lang="en-GB" b="1" dirty="0" smtClean="0"/>
            </a:br>
            <a:endParaRPr lang="en-GB" dirty="0"/>
          </a:p>
        </p:txBody>
      </p:sp>
    </p:spTree>
    <p:extLst>
      <p:ext uri="{BB962C8B-B14F-4D97-AF65-F5344CB8AC3E}">
        <p14:creationId xmlns:p14="http://schemas.microsoft.com/office/powerpoint/2010/main" val="2018270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196752"/>
            <a:ext cx="7772400" cy="2160240"/>
          </a:xfrm>
        </p:spPr>
        <p:txBody>
          <a:bodyPr>
            <a:normAutofit/>
          </a:bodyPr>
          <a:lstStyle/>
          <a:p>
            <a:pPr algn="l"/>
            <a:r>
              <a:rPr lang="en-GB" b="1" dirty="0" smtClean="0"/>
              <a:t>Verbal Creativity and Expression</a:t>
            </a:r>
            <a:br>
              <a:rPr lang="en-GB" b="1" dirty="0" smtClean="0"/>
            </a:br>
            <a:endParaRPr lang="en-GB" dirty="0"/>
          </a:p>
        </p:txBody>
      </p:sp>
    </p:spTree>
    <p:extLst>
      <p:ext uri="{BB962C8B-B14F-4D97-AF65-F5344CB8AC3E}">
        <p14:creationId xmlns:p14="http://schemas.microsoft.com/office/powerpoint/2010/main" val="3597996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692696"/>
            <a:ext cx="7772400" cy="4680520"/>
          </a:xfrm>
        </p:spPr>
        <p:txBody>
          <a:bodyPr>
            <a:normAutofit fontScale="90000"/>
          </a:bodyPr>
          <a:lstStyle/>
          <a:p>
            <a:pPr algn="l"/>
            <a:r>
              <a:rPr lang="en-GB" sz="2800" dirty="0" smtClean="0"/>
              <a:t>CREATIVITY</a:t>
            </a:r>
            <a:br>
              <a:rPr lang="en-GB" sz="2800" dirty="0" smtClean="0"/>
            </a:br>
            <a:r>
              <a:rPr lang="en-GB" sz="2800" dirty="0"/>
              <a:t/>
            </a:r>
            <a:br>
              <a:rPr lang="en-GB" sz="2800" dirty="0"/>
            </a:br>
            <a:r>
              <a:rPr lang="en-GB" sz="2800" b="1" dirty="0"/>
              <a:t>Creativity</a:t>
            </a:r>
            <a:r>
              <a:rPr lang="en-GB" sz="2800" dirty="0"/>
              <a:t>, with regard to verbal language and art, could be described as the process of formation of novel articulations between content and expression within and between these assemblages. And the creativity of a particular expression could be considered its propensity to encourage further atypical expressions and its potential to generate new ‘content-expression’ articulations i.e. its potential to force language into a state of flux and intensity.</a:t>
            </a:r>
          </a:p>
        </p:txBody>
      </p:sp>
    </p:spTree>
    <p:extLst>
      <p:ext uri="{BB962C8B-B14F-4D97-AF65-F5344CB8AC3E}">
        <p14:creationId xmlns:p14="http://schemas.microsoft.com/office/powerpoint/2010/main" val="3043163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196752"/>
            <a:ext cx="7772400" cy="2160240"/>
          </a:xfrm>
        </p:spPr>
        <p:txBody>
          <a:bodyPr/>
          <a:lstStyle/>
          <a:p>
            <a:pPr lvl="0" algn="l"/>
            <a:r>
              <a:rPr lang="en-GB" b="1" dirty="0"/>
              <a:t>Creation is both a collective and individual affair.</a:t>
            </a:r>
            <a:endParaRPr lang="en-GB" dirty="0"/>
          </a:p>
        </p:txBody>
      </p:sp>
    </p:spTree>
    <p:extLst>
      <p:ext uri="{BB962C8B-B14F-4D97-AF65-F5344CB8AC3E}">
        <p14:creationId xmlns:p14="http://schemas.microsoft.com/office/powerpoint/2010/main" val="3569629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196752"/>
            <a:ext cx="7772400" cy="2160240"/>
          </a:xfrm>
        </p:spPr>
        <p:txBody>
          <a:bodyPr/>
          <a:lstStyle/>
          <a:p>
            <a:pPr algn="l"/>
            <a:r>
              <a:rPr lang="en-GB" b="1" dirty="0"/>
              <a:t>Creativity is both a collective and individual affair.</a:t>
            </a:r>
            <a:endParaRPr lang="en-GB" dirty="0"/>
          </a:p>
        </p:txBody>
      </p:sp>
    </p:spTree>
    <p:extLst>
      <p:ext uri="{BB962C8B-B14F-4D97-AF65-F5344CB8AC3E}">
        <p14:creationId xmlns:p14="http://schemas.microsoft.com/office/powerpoint/2010/main" val="2760463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224136"/>
          </a:xfrm>
        </p:spPr>
        <p:txBody>
          <a:bodyPr>
            <a:noAutofit/>
          </a:bodyPr>
          <a:lstStyle/>
          <a:p>
            <a:pPr algn="l"/>
            <a:r>
              <a:rPr lang="es-ES" sz="1200" b="1" dirty="0" err="1"/>
              <a:t>A</a:t>
            </a:r>
            <a:r>
              <a:rPr lang="es-ES" sz="1200" b="1" dirty="0" err="1" smtClean="0"/>
              <a:t>ustralian</a:t>
            </a:r>
            <a:r>
              <a:rPr lang="es-ES" sz="1200" b="1" dirty="0" smtClean="0"/>
              <a:t> </a:t>
            </a:r>
            <a:r>
              <a:rPr lang="es-ES" sz="1200" b="1" dirty="0" err="1" smtClean="0"/>
              <a:t>Tooth-Billed</a:t>
            </a:r>
            <a:r>
              <a:rPr lang="es-ES" sz="1200" b="1" dirty="0" smtClean="0"/>
              <a:t> </a:t>
            </a:r>
            <a:r>
              <a:rPr lang="es-ES" sz="1200" b="1" dirty="0" err="1" smtClean="0"/>
              <a:t>Bowerbirds</a:t>
            </a:r>
            <a:r>
              <a:rPr lang="es-ES" sz="1200" dirty="0" smtClean="0"/>
              <a:t/>
            </a:r>
            <a:br>
              <a:rPr lang="es-ES" sz="1200" dirty="0" smtClean="0"/>
            </a:br>
            <a:r>
              <a:rPr lang="en-GB" sz="1200" dirty="0"/>
              <a:t>"Every morning the </a:t>
            </a:r>
            <a:r>
              <a:rPr lang="en-GB" sz="1200" i="1" dirty="0" err="1"/>
              <a:t>Scenopoetes</a:t>
            </a:r>
            <a:r>
              <a:rPr lang="en-GB" sz="1200" i="1" dirty="0"/>
              <a:t> </a:t>
            </a:r>
            <a:r>
              <a:rPr lang="en-GB" sz="1200" i="1" dirty="0" err="1"/>
              <a:t>dentirostris</a:t>
            </a:r>
            <a:r>
              <a:rPr lang="en-GB" sz="1200" dirty="0"/>
              <a:t>, a bird of the Australian rain forests, cuts leaves, makes them fall to the ground, and turns them over so that the paler, internal side contrasts with the earth. In this way it constructs a stage for itself like a ready-made; and directly above, on a creeper or a branch, while fluffing out the feathers beneath its beak to reveal their yellow roots, it sings a complex song made up from its own notes and, at intervals, those of other birds that it imitates: it is a complete </a:t>
            </a:r>
            <a:r>
              <a:rPr lang="en-GB" sz="1200" dirty="0" smtClean="0"/>
              <a:t>artist. Gilles </a:t>
            </a:r>
            <a:r>
              <a:rPr lang="en-GB" sz="1200" dirty="0" err="1"/>
              <a:t>Deleuze</a:t>
            </a:r>
            <a:r>
              <a:rPr lang="en-GB" sz="1200" dirty="0"/>
              <a:t> and Félix </a:t>
            </a:r>
            <a:r>
              <a:rPr lang="en-GB" sz="1200" dirty="0" err="1" smtClean="0"/>
              <a:t>Guattari</a:t>
            </a:r>
            <a:r>
              <a:rPr lang="en-GB" sz="1200" dirty="0" smtClean="0"/>
              <a:t>, </a:t>
            </a:r>
            <a:r>
              <a:rPr lang="en-GB" sz="1200" i="1" dirty="0" smtClean="0"/>
              <a:t>What </a:t>
            </a:r>
            <a:r>
              <a:rPr lang="en-GB" sz="1200" i="1" dirty="0"/>
              <a:t>is </a:t>
            </a:r>
            <a:r>
              <a:rPr lang="en-GB" sz="1200" dirty="0" smtClean="0"/>
              <a:t>Philosophy?</a:t>
            </a:r>
            <a:r>
              <a:rPr lang="en-GB" sz="1200" dirty="0"/>
              <a:t/>
            </a:r>
            <a:br>
              <a:rPr lang="en-GB" sz="1200" dirty="0"/>
            </a:br>
            <a:endParaRPr lang="en-GB" sz="1200" dirty="0"/>
          </a:p>
        </p:txBody>
      </p:sp>
      <p:pic>
        <p:nvPicPr>
          <p:cNvPr id="3" name="Bowerbird.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727063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ES" sz="1600" dirty="0" err="1" smtClean="0"/>
              <a:t>Céleste</a:t>
            </a:r>
            <a:r>
              <a:rPr lang="es-ES" sz="1600" dirty="0" smtClean="0"/>
              <a:t> </a:t>
            </a:r>
            <a:r>
              <a:rPr lang="es-ES" sz="1600" dirty="0" err="1" smtClean="0"/>
              <a:t>Boursier-Mougenot</a:t>
            </a:r>
            <a:r>
              <a:rPr lang="es-ES" sz="1600" dirty="0" smtClean="0"/>
              <a:t>: </a:t>
            </a:r>
            <a:r>
              <a:rPr lang="es-ES" sz="1600" i="1" dirty="0" err="1" smtClean="0"/>
              <a:t>From</a:t>
            </a:r>
            <a:r>
              <a:rPr lang="es-ES" sz="1600" i="1" dirty="0" smtClean="0"/>
              <a:t> </a:t>
            </a:r>
            <a:r>
              <a:rPr lang="es-ES" sz="1600" i="1" dirty="0" err="1" smtClean="0"/>
              <a:t>Here</a:t>
            </a:r>
            <a:r>
              <a:rPr lang="es-ES" sz="1600" i="1" dirty="0" smtClean="0"/>
              <a:t> to </a:t>
            </a:r>
            <a:r>
              <a:rPr lang="es-ES" sz="1600" i="1" dirty="0" err="1" smtClean="0"/>
              <a:t>Ear</a:t>
            </a:r>
            <a:r>
              <a:rPr lang="es-ES" sz="1600" dirty="0" smtClean="0"/>
              <a:t>, </a:t>
            </a:r>
            <a:r>
              <a:rPr lang="en-GB" sz="1600" dirty="0" smtClean="0"/>
              <a:t>an </a:t>
            </a:r>
            <a:r>
              <a:rPr lang="en-GB" sz="1600" dirty="0"/>
              <a:t>installation of electric guitars and zebra finches at London's Barbican Curve gallery</a:t>
            </a:r>
            <a:r>
              <a:rPr lang="en-GB" sz="1600" dirty="0" smtClean="0"/>
              <a:t>,  </a:t>
            </a:r>
            <a:r>
              <a:rPr lang="en-GB" sz="1600" dirty="0"/>
              <a:t>23 February – 23 May </a:t>
            </a:r>
            <a:r>
              <a:rPr lang="en-GB" sz="1600" dirty="0" smtClean="0"/>
              <a:t>2010.</a:t>
            </a:r>
            <a:endParaRPr lang="en-GB" sz="1600" dirty="0"/>
          </a:p>
        </p:txBody>
      </p:sp>
      <p:pic>
        <p:nvPicPr>
          <p:cNvPr id="5" name="celest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709277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84982"/>
          </a:xfrm>
        </p:spPr>
        <p:txBody>
          <a:bodyPr>
            <a:normAutofit fontScale="90000"/>
          </a:bodyPr>
          <a:lstStyle/>
          <a:p>
            <a:pPr algn="l"/>
            <a:r>
              <a:rPr lang="es-ES" sz="1200" dirty="0" smtClean="0"/>
              <a:t/>
            </a:r>
            <a:br>
              <a:rPr lang="es-ES" sz="1200" dirty="0" smtClean="0"/>
            </a:br>
            <a:r>
              <a:rPr lang="es-ES" sz="1200" dirty="0" err="1" smtClean="0"/>
              <a:t>Céleste</a:t>
            </a:r>
            <a:r>
              <a:rPr lang="es-ES" sz="1200" dirty="0" smtClean="0"/>
              <a:t> </a:t>
            </a:r>
            <a:r>
              <a:rPr lang="es-ES" sz="1200" dirty="0" err="1" smtClean="0"/>
              <a:t>Boursier-Mougenot</a:t>
            </a:r>
            <a:r>
              <a:rPr lang="es-ES" sz="1200" dirty="0" smtClean="0"/>
              <a:t>: </a:t>
            </a:r>
            <a:r>
              <a:rPr lang="es-ES" sz="1200" dirty="0" err="1" smtClean="0"/>
              <a:t>Index</a:t>
            </a:r>
            <a:r>
              <a:rPr lang="es-ES" sz="1200" dirty="0" smtClean="0"/>
              <a:t> (4) 2006-2009</a:t>
            </a:r>
            <a:br>
              <a:rPr lang="es-ES" sz="1200" dirty="0" smtClean="0"/>
            </a:br>
            <a:r>
              <a:rPr lang="en-GB" sz="1200" dirty="0"/>
              <a:t>In earlier versions of this project, the text was supplied by computer keyboards in the vicinity: the typing of museum staff, patrons at an internet café, etc.  The software was designed to analyse the activity carried out on the computer keyboard, in order to extract from it the elements of a score and transmit them in the form of "Midi code" to an acoustic piano which played them live. For another exhibition, the piano score was a translation of stock market data from business news and financial information websites.</a:t>
            </a:r>
            <a:r>
              <a:rPr lang="en-GB" sz="1400" dirty="0"/>
              <a:t/>
            </a:r>
            <a:br>
              <a:rPr lang="en-GB" sz="1400" dirty="0"/>
            </a:br>
            <a:endParaRPr lang="en-GB" sz="1400" dirty="0"/>
          </a:p>
        </p:txBody>
      </p:sp>
      <p:pic>
        <p:nvPicPr>
          <p:cNvPr id="4" name="index 4 Céleste .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3352371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692696"/>
            <a:ext cx="7772400" cy="5400600"/>
          </a:xfrm>
        </p:spPr>
        <p:txBody>
          <a:bodyPr>
            <a:normAutofit fontScale="90000"/>
          </a:bodyPr>
          <a:lstStyle/>
          <a:p>
            <a:pPr algn="l"/>
            <a:r>
              <a:rPr lang="en-GB" dirty="0" smtClean="0"/>
              <a:t>Group projects </a:t>
            </a:r>
            <a:r>
              <a:rPr lang="en-GB" dirty="0"/>
              <a:t>involving multiple goals and a broader range of participants </a:t>
            </a:r>
            <a:r>
              <a:rPr lang="en-GB" dirty="0" smtClean="0"/>
              <a:t>may be </a:t>
            </a:r>
            <a:r>
              <a:rPr lang="en-GB" dirty="0"/>
              <a:t>more speculative and unpredictable but they </a:t>
            </a:r>
            <a:r>
              <a:rPr lang="en-GB" dirty="0" smtClean="0"/>
              <a:t>can often bring </a:t>
            </a:r>
            <a:r>
              <a:rPr lang="en-GB" dirty="0"/>
              <a:t>more varied concepts and more innovative articulations onto the same plane. i.e. They can be highly creative. </a:t>
            </a:r>
          </a:p>
        </p:txBody>
      </p:sp>
    </p:spTree>
    <p:extLst>
      <p:ext uri="{BB962C8B-B14F-4D97-AF65-F5344CB8AC3E}">
        <p14:creationId xmlns:p14="http://schemas.microsoft.com/office/powerpoint/2010/main" val="1400287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1800" dirty="0"/>
              <a:t>Hanna </a:t>
            </a:r>
            <a:r>
              <a:rPr lang="en-GB" sz="1800" dirty="0" err="1" smtClean="0"/>
              <a:t>Tuulikki</a:t>
            </a:r>
            <a:r>
              <a:rPr lang="en-GB" sz="1800" dirty="0" smtClean="0"/>
              <a:t>, Away with the Birds, Isle of Canna, 2014.</a:t>
            </a:r>
            <a:br>
              <a:rPr lang="en-GB" sz="1800" dirty="0" smtClean="0"/>
            </a:br>
            <a:r>
              <a:rPr lang="en-GB" sz="1800" dirty="0" smtClean="0"/>
              <a:t>The artist worked </a:t>
            </a:r>
            <a:r>
              <a:rPr lang="en-GB" sz="1800" dirty="0"/>
              <a:t>with visual artists, musicians, textile artists, dancers, writers, sound </a:t>
            </a:r>
            <a:r>
              <a:rPr lang="en-GB" sz="1800" dirty="0" err="1"/>
              <a:t>recordists</a:t>
            </a:r>
            <a:r>
              <a:rPr lang="en-GB" sz="1800" dirty="0"/>
              <a:t>, ornithologists, conservationists and anthropologists to produce “Away with the Birds” a body of work exploring the mimesis of birds in Gaelic song. </a:t>
            </a:r>
          </a:p>
        </p:txBody>
      </p:sp>
      <p:pic>
        <p:nvPicPr>
          <p:cNvPr id="7" name="hanna away with the birds taster.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494970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692696"/>
            <a:ext cx="7772400" cy="4680520"/>
          </a:xfrm>
        </p:spPr>
        <p:txBody>
          <a:bodyPr>
            <a:normAutofit/>
          </a:bodyPr>
          <a:lstStyle/>
          <a:p>
            <a:pPr algn="l"/>
            <a:r>
              <a:rPr lang="en-GB" sz="2800" dirty="0"/>
              <a:t>In </a:t>
            </a:r>
            <a:r>
              <a:rPr lang="en-GB" sz="2800" i="1" dirty="0"/>
              <a:t>Negotiations</a:t>
            </a:r>
            <a:r>
              <a:rPr lang="en-GB" sz="2800" dirty="0"/>
              <a:t>, </a:t>
            </a:r>
            <a:r>
              <a:rPr lang="en-GB" sz="2800" dirty="0" err="1"/>
              <a:t>Deleuze</a:t>
            </a:r>
            <a:r>
              <a:rPr lang="en-GB" sz="2800" dirty="0"/>
              <a:t> describes philosophy, art and science “as separate melodic lines in constant interplay with one </a:t>
            </a:r>
            <a:r>
              <a:rPr lang="en-GB" sz="2800" dirty="0" smtClean="0"/>
              <a:t>another. </a:t>
            </a:r>
            <a:r>
              <a:rPr lang="en-GB" sz="2800" dirty="0"/>
              <a:t>Such interplay, they say, not only reveals “unexpected convergences” but also suggests that there are always “new implications and new directions” </a:t>
            </a:r>
            <a:r>
              <a:rPr lang="en-GB" sz="2800" dirty="0" smtClean="0"/>
              <a:t>for </a:t>
            </a:r>
            <a:r>
              <a:rPr lang="en-GB" sz="2800" dirty="0"/>
              <a:t>artists, scientists, philosophers and others to </a:t>
            </a:r>
            <a:r>
              <a:rPr lang="en-GB" sz="2800" dirty="0" smtClean="0"/>
              <a:t>explore.</a:t>
            </a:r>
            <a:endParaRPr lang="en-GB" sz="2800" dirty="0"/>
          </a:p>
        </p:txBody>
      </p:sp>
    </p:spTree>
    <p:extLst>
      <p:ext uri="{BB962C8B-B14F-4D97-AF65-F5344CB8AC3E}">
        <p14:creationId xmlns:p14="http://schemas.microsoft.com/office/powerpoint/2010/main" val="10079145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TotalTime>
  <Words>189</Words>
  <Application>Microsoft Office PowerPoint</Application>
  <PresentationFormat>On-screen Show (4:3)</PresentationFormat>
  <Paragraphs>16</Paragraphs>
  <Slides>13</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Creation, Creativity and Working Collectively</vt:lpstr>
      <vt:lpstr>Creation is both a collective and individual affair.</vt:lpstr>
      <vt:lpstr>Creativity is both a collective and individual affair.</vt:lpstr>
      <vt:lpstr>Australian Tooth-Billed Bowerbirds "Every morning the Scenopoetes dentirostris, a bird of the Australian rain forests, cuts leaves, makes them fall to the ground, and turns them over so that the paler, internal side contrasts with the earth. In this way it constructs a stage for itself like a ready-made; and directly above, on a creeper or a branch, while fluffing out the feathers beneath its beak to reveal their yellow roots, it sings a complex song made up from its own notes and, at intervals, those of other birds that it imitates: it is a complete artist. Gilles Deleuze and Félix Guattari, What is Philosophy? </vt:lpstr>
      <vt:lpstr>Céleste Boursier-Mougenot: From Here to Ear, an installation of electric guitars and zebra finches at London's Barbican Curve gallery,  23 February – 23 May 2010.</vt:lpstr>
      <vt:lpstr> Céleste Boursier-Mougenot: Index (4) 2006-2009 In earlier versions of this project, the text was supplied by computer keyboards in the vicinity: the typing of museum staff, patrons at an internet café, etc.  The software was designed to analyse the activity carried out on the computer keyboard, in order to extract from it the elements of a score and transmit them in the form of "Midi code" to an acoustic piano which played them live. For another exhibition, the piano score was a translation of stock market data from business news and financial information websites. </vt:lpstr>
      <vt:lpstr>Group projects involving multiple goals and a broader range of participants may be more speculative and unpredictable but they can often bring more varied concepts and more innovative articulations onto the same plane. i.e. They can be highly creative. </vt:lpstr>
      <vt:lpstr>Hanna Tuulikki, Away with the Birds, Isle of Canna, 2014. The artist worked with visual artists, musicians, textile artists, dancers, writers, sound recordists, ornithologists, conservationists and anthropologists to produce “Away with the Birds” a body of work exploring the mimesis of birds in Gaelic song. </vt:lpstr>
      <vt:lpstr>In Negotiations, Deleuze describes philosophy, art and science “as separate melodic lines in constant interplay with one another. Such interplay, they say, not only reveals “unexpected convergences” but also suggests that there are always “new implications and new directions” for artists, scientists, philosophers and others to explore.</vt:lpstr>
      <vt:lpstr>Riverrun2</vt:lpstr>
      <vt:lpstr>Learning is both a solitary and social affair </vt:lpstr>
      <vt:lpstr>Verbal Creativity and Expression </vt:lpstr>
      <vt:lpstr>CREATIVITY  Creativity, with regard to verbal language and art, could be described as the process of formation of novel articulations between content and expression within and between these assemblages. And the creativity of a particular expression could be considered its propensity to encourage further atypical expressions and its potential to generate new ‘content-expression’ articulations i.e. its potential to force language into a state of flux and intensity.</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mccourt</dc:creator>
  <cp:lastModifiedBy>kevin</cp:lastModifiedBy>
  <cp:revision>31</cp:revision>
  <dcterms:created xsi:type="dcterms:W3CDTF">2014-11-10T11:02:40Z</dcterms:created>
  <dcterms:modified xsi:type="dcterms:W3CDTF">2016-03-19T11:41:14Z</dcterms:modified>
</cp:coreProperties>
</file>